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57" r:id="rId5"/>
    <p:sldId id="258" r:id="rId6"/>
    <p:sldId id="280" r:id="rId7"/>
    <p:sldId id="281" r:id="rId8"/>
    <p:sldId id="282" r:id="rId9"/>
    <p:sldId id="260" r:id="rId10"/>
    <p:sldId id="261" r:id="rId11"/>
    <p:sldId id="262" r:id="rId12"/>
    <p:sldId id="263" r:id="rId13"/>
    <p:sldId id="264" r:id="rId14"/>
    <p:sldId id="265" r:id="rId15"/>
    <p:sldId id="290" r:id="rId16"/>
    <p:sldId id="274" r:id="rId17"/>
    <p:sldId id="275" r:id="rId18"/>
    <p:sldId id="268" r:id="rId19"/>
    <p:sldId id="269" r:id="rId20"/>
    <p:sldId id="270" r:id="rId21"/>
    <p:sldId id="271" r:id="rId22"/>
    <p:sldId id="272" r:id="rId23"/>
    <p:sldId id="273" r:id="rId24"/>
    <p:sldId id="276" r:id="rId25"/>
    <p:sldId id="277" r:id="rId26"/>
    <p:sldId id="278" r:id="rId27"/>
    <p:sldId id="287" r:id="rId28"/>
    <p:sldId id="288" r:id="rId29"/>
    <p:sldId id="279" r:id="rId30"/>
    <p:sldId id="286" r:id="rId31"/>
    <p:sldId id="283" r:id="rId32"/>
    <p:sldId id="284" r:id="rId33"/>
    <p:sldId id="289"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25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2011-5-28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nodejs.org/#downloa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nodejs.org/api.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code.google.com/p/v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7200" b="1" dirty="0" smtClean="0"/>
              <a:t>Node.js</a:t>
            </a:r>
            <a:r>
              <a:rPr lang="zh-CN" altLang="en-US" sz="7200" b="1" dirty="0" smtClean="0"/>
              <a:t>实践</a:t>
            </a:r>
            <a:endParaRPr lang="zh-CN" altLang="en-US" sz="72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793507"/>
          </a:xfrm>
        </p:spPr>
        <p:txBody>
          <a:bodyPr/>
          <a:lstStyle/>
          <a:p>
            <a:pPr algn="ctr"/>
            <a:endParaRPr lang="en-US" altLang="zh-CN" dirty="0" smtClean="0"/>
          </a:p>
          <a:p>
            <a:pPr algn="ctr"/>
            <a:endParaRPr lang="en-US" altLang="zh-CN" dirty="0" smtClean="0"/>
          </a:p>
          <a:p>
            <a:pPr algn="ctr"/>
            <a:endParaRPr lang="en-US" altLang="zh-CN" dirty="0" smtClean="0"/>
          </a:p>
          <a:p>
            <a:pPr algn="ctr"/>
            <a:r>
              <a:rPr lang="zh-CN" altLang="en-US" dirty="0" smtClean="0"/>
              <a:t>单线程：多个请求占用一个线程</a:t>
            </a:r>
            <a:endParaRPr lang="en-US" altLang="zh-CN" dirty="0" smtClean="0"/>
          </a:p>
          <a:p>
            <a:pPr algn="ctr"/>
            <a:r>
              <a:rPr lang="zh-CN" altLang="en-US" dirty="0" smtClean="0"/>
              <a:t>多线程：一个请求占用多个线程</a:t>
            </a:r>
            <a:endParaRPr lang="en-US" altLang="zh-CN" dirty="0" smtClean="0"/>
          </a:p>
          <a:p>
            <a:pPr algn="ctr">
              <a:buNone/>
            </a:pPr>
            <a:endParaRPr lang="en-US" altLang="zh-CN" dirty="0" smtClean="0"/>
          </a:p>
          <a:p>
            <a:pPr algn="ctr">
              <a:buNone/>
            </a:pPr>
            <a:r>
              <a:rPr lang="en-US" altLang="zh-CN" dirty="0" smtClean="0"/>
              <a:t>(web</a:t>
            </a:r>
            <a:r>
              <a:rPr lang="zh-CN" altLang="en-US" dirty="0" smtClean="0"/>
              <a:t>服务的</a:t>
            </a:r>
            <a:r>
              <a:rPr lang="en-US" altLang="zh-CN" dirty="0" smtClean="0"/>
              <a:t>)</a:t>
            </a:r>
            <a:r>
              <a:rPr lang="zh-CN" altLang="en-US" dirty="0" smtClean="0"/>
              <a:t>单线程</a:t>
            </a:r>
            <a:r>
              <a:rPr lang="en-US" altLang="zh-CN" dirty="0" smtClean="0"/>
              <a:t>VS</a:t>
            </a:r>
            <a:r>
              <a:rPr lang="zh-CN" altLang="en-US" dirty="0" smtClean="0"/>
              <a:t>多线程</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单线程的性能优势</a:t>
            </a:r>
            <a:endParaRPr lang="zh-CN" altLang="en-US" dirty="0"/>
          </a:p>
        </p:txBody>
      </p:sp>
      <p:pic>
        <p:nvPicPr>
          <p:cNvPr id="2055" name="Picture 7"/>
          <p:cNvPicPr>
            <a:picLocks noGrp="1" noChangeAspect="1" noChangeArrowheads="1"/>
          </p:cNvPicPr>
          <p:nvPr>
            <p:ph idx="1"/>
          </p:nvPr>
        </p:nvPicPr>
        <p:blipFill>
          <a:blip r:embed="rId2"/>
          <a:srcRect/>
          <a:stretch>
            <a:fillRect/>
          </a:stretch>
        </p:blipFill>
        <p:spPr bwMode="auto">
          <a:xfrm>
            <a:off x="1800116" y="1916113"/>
            <a:ext cx="5616792"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srcRect/>
          <a:stretch>
            <a:fillRect/>
          </a:stretch>
        </p:blipFill>
        <p:spPr bwMode="auto">
          <a:xfrm>
            <a:off x="1403648" y="908720"/>
            <a:ext cx="6696744"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非阻塞的性能优势</a:t>
            </a:r>
            <a:endParaRPr lang="zh-CN" alt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614487" y="1844824"/>
            <a:ext cx="5915025" cy="380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1626459" y="908720"/>
            <a:ext cx="6617949" cy="52174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331640" y="692696"/>
            <a:ext cx="6696744" cy="530144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让人垂涎的长连接</a:t>
            </a:r>
            <a:endParaRPr lang="zh-CN" altLang="en-US" dirty="0"/>
          </a:p>
        </p:txBody>
      </p:sp>
      <p:pic>
        <p:nvPicPr>
          <p:cNvPr id="14339" name="Picture 3"/>
          <p:cNvPicPr>
            <a:picLocks noGrp="1" noChangeAspect="1" noChangeArrowheads="1"/>
          </p:cNvPicPr>
          <p:nvPr>
            <p:ph idx="1"/>
          </p:nvPr>
        </p:nvPicPr>
        <p:blipFill>
          <a:blip r:embed="rId2"/>
          <a:srcRect/>
          <a:stretch>
            <a:fillRect/>
          </a:stretch>
        </p:blipFill>
        <p:spPr bwMode="auto">
          <a:xfrm>
            <a:off x="1017588" y="1772816"/>
            <a:ext cx="7108825" cy="39046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单线程的先天不足</a:t>
            </a:r>
            <a:endParaRPr lang="zh-CN" altLang="en-US" dirty="0"/>
          </a:p>
        </p:txBody>
      </p:sp>
      <p:sp>
        <p:nvSpPr>
          <p:cNvPr id="3" name="内容占位符 2"/>
          <p:cNvSpPr>
            <a:spLocks noGrp="1"/>
          </p:cNvSpPr>
          <p:nvPr>
            <p:ph idx="1"/>
          </p:nvPr>
        </p:nvSpPr>
        <p:spPr>
          <a:xfrm>
            <a:off x="539552" y="1700809"/>
            <a:ext cx="8229600" cy="4176464"/>
          </a:xfrm>
        </p:spPr>
        <p:txBody>
          <a:bodyPr/>
          <a:lstStyle/>
          <a:p>
            <a:endParaRPr lang="en-US" altLang="zh-CN" dirty="0" smtClean="0"/>
          </a:p>
          <a:p>
            <a:r>
              <a:rPr lang="zh-CN" altLang="en-US" dirty="0" smtClean="0"/>
              <a:t>操控多</a:t>
            </a:r>
            <a:r>
              <a:rPr lang="en-US" altLang="zh-CN" dirty="0" smtClean="0"/>
              <a:t>CPU</a:t>
            </a:r>
            <a:r>
              <a:rPr lang="zh-CN" altLang="en-US" dirty="0" smtClean="0"/>
              <a:t>的短板</a:t>
            </a:r>
            <a:endParaRPr lang="en-US" altLang="zh-CN" dirty="0" smtClean="0"/>
          </a:p>
          <a:p>
            <a:pPr>
              <a:buNone/>
            </a:pPr>
            <a:r>
              <a:rPr lang="en-US" altLang="zh-CN" dirty="0" smtClean="0"/>
              <a:t>         --</a:t>
            </a:r>
            <a:r>
              <a:rPr lang="zh-CN" altLang="en-US" dirty="0" smtClean="0"/>
              <a:t>单线程程序只能在一个</a:t>
            </a:r>
            <a:r>
              <a:rPr lang="en-US" altLang="zh-CN" dirty="0" smtClean="0"/>
              <a:t>CPU</a:t>
            </a:r>
            <a:r>
              <a:rPr lang="zh-CN" altLang="en-US" dirty="0" smtClean="0"/>
              <a:t>上运行</a:t>
            </a:r>
          </a:p>
          <a:p>
            <a:r>
              <a:rPr lang="zh-CN" altLang="en-US" dirty="0" smtClean="0"/>
              <a:t>可靠性！？</a:t>
            </a:r>
            <a:endParaRPr lang="en-US" altLang="zh-CN" dirty="0" smtClean="0"/>
          </a:p>
          <a:p>
            <a:pPr>
              <a:buNone/>
            </a:pPr>
            <a:r>
              <a:rPr lang="zh-CN" altLang="en-US" dirty="0" smtClean="0"/>
              <a:t>         </a:t>
            </a:r>
            <a:r>
              <a:rPr lang="en-US" altLang="zh-CN" dirty="0" smtClean="0"/>
              <a:t>--</a:t>
            </a:r>
            <a:r>
              <a:rPr lang="zh-CN" altLang="en-US" dirty="0" smtClean="0"/>
              <a:t>一个异常影响整个线程</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的取舍</a:t>
            </a:r>
            <a:endParaRPr lang="zh-CN" altLang="en-US" dirty="0"/>
          </a:p>
        </p:txBody>
      </p:sp>
      <p:sp>
        <p:nvSpPr>
          <p:cNvPr id="3" name="内容占位符 2"/>
          <p:cNvSpPr>
            <a:spLocks noGrp="1"/>
          </p:cNvSpPr>
          <p:nvPr>
            <p:ph idx="1"/>
          </p:nvPr>
        </p:nvSpPr>
        <p:spPr/>
        <p:txBody>
          <a:bodyPr/>
          <a:lstStyle/>
          <a:p>
            <a:pPr algn="ctr">
              <a:buNone/>
            </a:pPr>
            <a:endParaRPr lang="en-US" altLang="zh-CN" dirty="0" smtClean="0"/>
          </a:p>
          <a:p>
            <a:pPr algn="ctr">
              <a:buNone/>
            </a:pPr>
            <a:endParaRPr lang="en-US" altLang="zh-CN" dirty="0" smtClean="0"/>
          </a:p>
          <a:p>
            <a:pPr algn="ctr">
              <a:buNone/>
            </a:pPr>
            <a:r>
              <a:rPr lang="zh-CN" altLang="en-US" b="1" dirty="0" smtClean="0"/>
              <a:t>单线程、可靠性低、性能高</a:t>
            </a:r>
            <a:endParaRPr lang="en-US" altLang="zh-CN" b="1" dirty="0" smtClean="0"/>
          </a:p>
          <a:p>
            <a:pPr algn="ctr">
              <a:buNone/>
            </a:pPr>
            <a:r>
              <a:rPr lang="zh-CN" altLang="en-US" b="1" dirty="0" smtClean="0"/>
              <a:t>               </a:t>
            </a:r>
            <a:r>
              <a:rPr lang="zh-CN" altLang="en-US" b="1" dirty="0" smtClean="0">
                <a:solidFill>
                  <a:schemeClr val="bg1">
                    <a:lumMod val="65000"/>
                  </a:schemeClr>
                </a:solidFill>
              </a:rPr>
              <a:t>多线程，可靠性高，性能低</a:t>
            </a:r>
            <a:endParaRPr lang="en-US" altLang="zh-CN" b="1" dirty="0" smtClean="0">
              <a:solidFill>
                <a:schemeClr val="bg1">
                  <a:lumMod val="65000"/>
                </a:schemeClr>
              </a:solidFill>
            </a:endParaRPr>
          </a:p>
          <a:p>
            <a:pPr>
              <a:buNone/>
            </a:pPr>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JavaScript</a:t>
            </a:r>
            <a:r>
              <a:rPr lang="zh-CN" altLang="en-US" dirty="0" smtClean="0"/>
              <a:t>语言解释器</a:t>
            </a:r>
            <a:endParaRPr lang="zh-CN" alt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443037" y="1920081"/>
            <a:ext cx="6257925"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1115616" y="692696"/>
            <a:ext cx="7128792" cy="53285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的选择</a:t>
            </a:r>
            <a:endParaRPr lang="zh-CN" alt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1691680" y="1556792"/>
            <a:ext cx="5750198"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的事件驱动</a:t>
            </a:r>
            <a:endParaRPr lang="zh-CN" alt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1198327" y="1600200"/>
            <a:ext cx="6747346"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1043608" y="1052736"/>
            <a:ext cx="7010400" cy="456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Grp="1" noChangeAspect="1" noChangeArrowheads="1"/>
          </p:cNvPicPr>
          <p:nvPr>
            <p:ph idx="1"/>
          </p:nvPr>
        </p:nvPicPr>
        <p:blipFill>
          <a:blip r:embed="rId2"/>
          <a:srcRect/>
          <a:stretch>
            <a:fillRect/>
          </a:stretch>
        </p:blipFill>
        <p:spPr bwMode="auto">
          <a:xfrm>
            <a:off x="1331640" y="1412776"/>
            <a:ext cx="6848475" cy="33843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带来了</a:t>
            </a:r>
            <a:r>
              <a:rPr lang="en-US" altLang="zh-CN" dirty="0" smtClean="0"/>
              <a:t>…</a:t>
            </a:r>
            <a:endParaRPr lang="zh-CN" altLang="en-US" dirty="0"/>
          </a:p>
        </p:txBody>
      </p:sp>
      <p:sp>
        <p:nvSpPr>
          <p:cNvPr id="5" name="内容占位符 4"/>
          <p:cNvSpPr>
            <a:spLocks noGrp="1"/>
          </p:cNvSpPr>
          <p:nvPr>
            <p:ph idx="1"/>
          </p:nvPr>
        </p:nvSpPr>
        <p:spPr/>
        <p:txBody>
          <a:bodyPr/>
          <a:lstStyle/>
          <a:p>
            <a:pPr>
              <a:buNone/>
            </a:pPr>
            <a:endParaRPr lang="en-US" altLang="zh-CN" dirty="0" smtClean="0"/>
          </a:p>
          <a:p>
            <a:r>
              <a:rPr lang="en-US" altLang="zh-CN" dirty="0" smtClean="0"/>
              <a:t>SSJS(server-side-JavaScript)</a:t>
            </a:r>
            <a:r>
              <a:rPr lang="zh-CN" altLang="en-US" dirty="0" smtClean="0"/>
              <a:t>没有“跨浏览器”的烦恼。</a:t>
            </a:r>
            <a:endParaRPr lang="en-US" altLang="zh-CN" dirty="0" smtClean="0"/>
          </a:p>
          <a:p>
            <a:r>
              <a:rPr lang="en-US" altLang="zh-CN" dirty="0" smtClean="0"/>
              <a:t>DOM</a:t>
            </a:r>
            <a:r>
              <a:rPr lang="zh-CN" altLang="en-US" dirty="0" smtClean="0"/>
              <a:t>、</a:t>
            </a:r>
            <a:r>
              <a:rPr lang="en-US" altLang="zh-CN" dirty="0" smtClean="0"/>
              <a:t>BOM</a:t>
            </a:r>
            <a:r>
              <a:rPr lang="zh-CN" altLang="en-US" dirty="0" smtClean="0"/>
              <a:t>的完美支持</a:t>
            </a:r>
            <a:endParaRPr lang="en-US" altLang="zh-CN" dirty="0" smtClean="0"/>
          </a:p>
          <a:p>
            <a:r>
              <a:rPr lang="en-US" altLang="zh-CN" dirty="0" smtClean="0"/>
              <a:t>JS</a:t>
            </a:r>
            <a:r>
              <a:rPr lang="zh-CN" altLang="en-US" dirty="0" smtClean="0"/>
              <a:t>程序可以无缝移植到服务器端</a:t>
            </a:r>
            <a:endParaRPr lang="en-US" altLang="zh-CN" dirty="0" smtClean="0"/>
          </a:p>
          <a:p>
            <a:pPr>
              <a:buNone/>
            </a:pP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1276350" y="1196752"/>
            <a:ext cx="6896050" cy="49238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初探索</a:t>
            </a:r>
            <a:endParaRPr lang="zh-CN" altLang="en-US" dirty="0"/>
          </a:p>
        </p:txBody>
      </p:sp>
      <p:sp>
        <p:nvSpPr>
          <p:cNvPr id="3" name="内容占位符 2"/>
          <p:cNvSpPr>
            <a:spLocks noGrp="1"/>
          </p:cNvSpPr>
          <p:nvPr>
            <p:ph idx="1"/>
          </p:nvPr>
        </p:nvSpPr>
        <p:spPr/>
        <p:txBody>
          <a:bodyPr>
            <a:normAutofit fontScale="85000" lnSpcReduction="20000"/>
          </a:bodyPr>
          <a:lstStyle/>
          <a:p>
            <a:pPr>
              <a:buNone/>
            </a:pPr>
            <a:r>
              <a:rPr lang="en-US" altLang="zh-CN" sz="2800" dirty="0" smtClean="0"/>
              <a:t>  </a:t>
            </a:r>
            <a:r>
              <a:rPr lang="en-US" altLang="zh-CN" dirty="0" smtClean="0"/>
              <a:t>        Node.js</a:t>
            </a:r>
            <a:r>
              <a:rPr lang="zh-CN" altLang="en-US" dirty="0" smtClean="0"/>
              <a:t>运行在基于</a:t>
            </a:r>
            <a:r>
              <a:rPr lang="en-US" altLang="zh-CN" dirty="0" smtClean="0"/>
              <a:t>Unix</a:t>
            </a:r>
            <a:r>
              <a:rPr lang="zh-CN" altLang="en-US" dirty="0" smtClean="0"/>
              <a:t>的系统上，如</a:t>
            </a:r>
            <a:r>
              <a:rPr lang="en-US" altLang="zh-CN" dirty="0" smtClean="0"/>
              <a:t>Mac OS X</a:t>
            </a:r>
            <a:r>
              <a:rPr lang="zh-CN" altLang="en-US" dirty="0" smtClean="0"/>
              <a:t>，</a:t>
            </a:r>
            <a:r>
              <a:rPr lang="en-US" altLang="zh-CN" dirty="0" smtClean="0"/>
              <a:t>Linux</a:t>
            </a:r>
            <a:r>
              <a:rPr lang="zh-CN" altLang="en-US" dirty="0" smtClean="0"/>
              <a:t>和</a:t>
            </a:r>
            <a:r>
              <a:rPr lang="en-US" altLang="zh-CN" dirty="0" smtClean="0"/>
              <a:t>FreeBSD</a:t>
            </a:r>
            <a:r>
              <a:rPr lang="zh-CN" altLang="en-US" dirty="0" smtClean="0"/>
              <a:t>。</a:t>
            </a:r>
            <a:r>
              <a:rPr lang="en-US" altLang="zh-CN" dirty="0" smtClean="0"/>
              <a:t>Windows</a:t>
            </a:r>
            <a:r>
              <a:rPr lang="zh-CN" altLang="en-US" dirty="0" smtClean="0"/>
              <a:t>操作系统（可通过</a:t>
            </a:r>
            <a:r>
              <a:rPr lang="en-US" altLang="zh-CN" dirty="0" err="1" smtClean="0"/>
              <a:t>cygwin</a:t>
            </a:r>
            <a:r>
              <a:rPr lang="zh-CN" altLang="en-US" dirty="0" smtClean="0"/>
              <a:t>支持</a:t>
            </a:r>
            <a:r>
              <a:rPr lang="en-US" altLang="zh-CN" dirty="0" smtClean="0"/>
              <a:t>windows</a:t>
            </a:r>
            <a:r>
              <a:rPr lang="zh-CN" altLang="en-US" dirty="0" smtClean="0"/>
              <a:t>）。</a:t>
            </a:r>
            <a:endParaRPr lang="en-US" altLang="zh-CN" dirty="0" smtClean="0"/>
          </a:p>
          <a:p>
            <a:r>
              <a:rPr lang="zh-CN" altLang="en-US" b="1" dirty="0" smtClean="0"/>
              <a:t>安装</a:t>
            </a:r>
            <a:endParaRPr lang="en-US" altLang="zh-CN" b="1" dirty="0" smtClean="0"/>
          </a:p>
          <a:p>
            <a:pPr>
              <a:buNone/>
            </a:pPr>
            <a:r>
              <a:rPr lang="en-US" altLang="zh-CN" dirty="0" smtClean="0"/>
              <a:t>       1</a:t>
            </a:r>
            <a:r>
              <a:rPr lang="zh-CN" altLang="en-US" dirty="0" smtClean="0"/>
              <a:t>、从下载最新版本</a:t>
            </a:r>
            <a:r>
              <a:rPr lang="en-US" dirty="0" smtClean="0"/>
              <a:t>Node.js </a:t>
            </a:r>
            <a:r>
              <a:rPr lang="en-US" dirty="0" smtClean="0">
                <a:hlinkClick r:id="rId2"/>
              </a:rPr>
              <a:t>nodejs.org</a:t>
            </a:r>
            <a:r>
              <a:rPr lang="en-US" dirty="0" smtClean="0"/>
              <a:t> </a:t>
            </a:r>
            <a:r>
              <a:rPr lang="zh-CN" altLang="en-US" dirty="0" smtClean="0"/>
              <a:t>并解压缩它。 </a:t>
            </a:r>
          </a:p>
          <a:p>
            <a:pPr>
              <a:buNone/>
            </a:pPr>
            <a:r>
              <a:rPr lang="en-US" altLang="zh-CN" dirty="0" smtClean="0"/>
              <a:t>       2</a:t>
            </a:r>
            <a:r>
              <a:rPr lang="zh-CN" altLang="en-US" dirty="0" smtClean="0"/>
              <a:t>、打开终端，运行下面的命令。</a:t>
            </a:r>
            <a:endParaRPr lang="en-US" altLang="zh-CN" dirty="0" smtClean="0"/>
          </a:p>
          <a:p>
            <a:pPr>
              <a:buNone/>
            </a:pPr>
            <a:r>
              <a:rPr lang="en-US" altLang="zh-CN" dirty="0" smtClean="0"/>
              <a:t>      </a:t>
            </a:r>
            <a:r>
              <a:rPr lang="zh-CN" altLang="en-US" dirty="0" smtClean="0"/>
              <a:t> </a:t>
            </a:r>
            <a:r>
              <a:rPr lang="en-US" dirty="0" err="1" smtClean="0"/>
              <a:t>cd</a:t>
            </a:r>
            <a:r>
              <a:rPr lang="en-US" dirty="0" smtClean="0"/>
              <a:t>  node</a:t>
            </a:r>
          </a:p>
          <a:p>
            <a:pPr>
              <a:buNone/>
            </a:pPr>
            <a:r>
              <a:rPr lang="en-US" dirty="0" smtClean="0"/>
              <a:t>	  ./ configure</a:t>
            </a:r>
          </a:p>
          <a:p>
            <a:pPr>
              <a:buNone/>
            </a:pPr>
            <a:r>
              <a:rPr lang="en-US" dirty="0" smtClean="0"/>
              <a:t>       make</a:t>
            </a:r>
          </a:p>
          <a:p>
            <a:pPr>
              <a:buNone/>
            </a:pPr>
            <a:r>
              <a:rPr lang="en-US" dirty="0" smtClean="0"/>
              <a:t>       make install </a:t>
            </a:r>
          </a:p>
          <a:p>
            <a:pPr>
              <a:buNone/>
            </a:pPr>
            <a:r>
              <a:rPr lang="en-US" altLang="zh-CN" dirty="0" smtClean="0"/>
              <a:t>  </a:t>
            </a:r>
            <a:r>
              <a:rPr lang="zh-CN" altLang="en-US" dirty="0" smtClean="0"/>
              <a:t>编译安装</a:t>
            </a:r>
            <a:r>
              <a:rPr lang="en-US" dirty="0" smtClean="0"/>
              <a:t>Node.js</a:t>
            </a:r>
            <a:r>
              <a:rPr lang="zh-CN" altLang="en-US" dirty="0" smtClean="0"/>
              <a:t>时，会在终端输出大量的信息。</a:t>
            </a:r>
          </a:p>
          <a:p>
            <a:pPr>
              <a:buNone/>
            </a:pP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normAutofit fontScale="90000"/>
          </a:bodyPr>
          <a:lstStyle/>
          <a:p>
            <a:r>
              <a:rPr lang="en-US" altLang="zh-CN" b="1" dirty="0" smtClean="0"/>
              <a:t/>
            </a:r>
            <a:br>
              <a:rPr lang="en-US" altLang="zh-CN" b="1" dirty="0" smtClean="0"/>
            </a:br>
            <a:r>
              <a:rPr lang="zh-CN" altLang="en-US" b="1" dirty="0" smtClean="0"/>
              <a:t>初次试用</a:t>
            </a:r>
            <a:r>
              <a:rPr lang="en-US" altLang="zh-CN" b="1" dirty="0" smtClean="0"/>
              <a:t>---Hello World</a:t>
            </a:r>
            <a:r>
              <a:rPr lang="zh-CN" altLang="en-US" b="1" dirty="0" smtClean="0"/>
              <a:t>！</a:t>
            </a:r>
            <a:r>
              <a:rPr lang="en-US" altLang="zh-CN" b="1" dirty="0" smtClean="0"/>
              <a:t/>
            </a:r>
            <a:br>
              <a:rPr lang="en-US" altLang="zh-CN" b="1" dirty="0" smtClean="0"/>
            </a:br>
            <a:endParaRPr lang="zh-CN" altLang="en-US" dirty="0"/>
          </a:p>
        </p:txBody>
      </p:sp>
      <p:sp>
        <p:nvSpPr>
          <p:cNvPr id="3" name="内容占位符 2"/>
          <p:cNvSpPr>
            <a:spLocks noGrp="1"/>
          </p:cNvSpPr>
          <p:nvPr>
            <p:ph idx="1"/>
          </p:nvPr>
        </p:nvSpPr>
        <p:spPr>
          <a:xfrm>
            <a:off x="457200" y="1196752"/>
            <a:ext cx="8229600" cy="4929411"/>
          </a:xfrm>
        </p:spPr>
        <p:txBody>
          <a:bodyPr>
            <a:normAutofit/>
          </a:bodyPr>
          <a:lstStyle/>
          <a:p>
            <a:pPr>
              <a:lnSpc>
                <a:spcPct val="150000"/>
              </a:lnSpc>
            </a:pPr>
            <a:r>
              <a:rPr lang="zh-CN" altLang="en-US" sz="2900" dirty="0" smtClean="0"/>
              <a:t>每一个新技术都以“</a:t>
            </a:r>
            <a:r>
              <a:rPr lang="en-US" altLang="zh-CN" sz="2900" dirty="0" smtClean="0"/>
              <a:t>Hello World!”</a:t>
            </a:r>
            <a:r>
              <a:rPr lang="zh-CN" altLang="en-US" sz="2900" dirty="0" smtClean="0"/>
              <a:t>教程开始，所以我们将创建一个简单的</a:t>
            </a:r>
            <a:r>
              <a:rPr lang="en-US" altLang="zh-CN" sz="2900" dirty="0" smtClean="0"/>
              <a:t>HTTP</a:t>
            </a:r>
            <a:r>
              <a:rPr lang="zh-CN" altLang="en-US" sz="2900" dirty="0" smtClean="0"/>
              <a:t>服务器，输出这个消息。但是，首先你要了解</a:t>
            </a:r>
            <a:r>
              <a:rPr lang="en-US" altLang="zh-CN" sz="2900" dirty="0" smtClean="0"/>
              <a:t>Node.js</a:t>
            </a:r>
            <a:r>
              <a:rPr lang="zh-CN" altLang="en-US" sz="2900" dirty="0" smtClean="0"/>
              <a:t>的模块系统。在</a:t>
            </a:r>
            <a:r>
              <a:rPr lang="en-US" altLang="zh-CN" sz="2900" dirty="0" smtClean="0"/>
              <a:t>node</a:t>
            </a:r>
            <a:r>
              <a:rPr lang="zh-CN" altLang="en-US" sz="2900" dirty="0" smtClean="0"/>
              <a:t>中，功能被封 装在模块中，要使用这些功能必须首先加载相应的模块。</a:t>
            </a:r>
            <a:r>
              <a:rPr lang="en-US" altLang="zh-CN" sz="2900" dirty="0" smtClean="0">
                <a:hlinkClick r:id="rId2"/>
              </a:rPr>
              <a:t>Node.js</a:t>
            </a:r>
            <a:r>
              <a:rPr lang="zh-CN" altLang="en-US" sz="2900" dirty="0" smtClean="0">
                <a:hlinkClick r:id="rId2"/>
              </a:rPr>
              <a:t>文档</a:t>
            </a:r>
            <a:r>
              <a:rPr lang="zh-CN" altLang="en-US" sz="2900" dirty="0" smtClean="0"/>
              <a:t>中 列出了很多模块。可以使用函数</a:t>
            </a:r>
            <a:r>
              <a:rPr lang="en-US" altLang="zh-CN" sz="2900" dirty="0" smtClean="0"/>
              <a:t>require</a:t>
            </a:r>
            <a:r>
              <a:rPr lang="zh-CN" altLang="en-US" sz="2900" dirty="0" smtClean="0"/>
              <a:t>加载模块，如下所示：</a:t>
            </a:r>
          </a:p>
          <a:p>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3427"/>
          </a:xfrm>
        </p:spPr>
        <p:txBody>
          <a:bodyPr>
            <a:normAutofit/>
          </a:bodyPr>
          <a:lstStyle/>
          <a:p>
            <a:pPr>
              <a:lnSpc>
                <a:spcPct val="150000"/>
              </a:lnSpc>
            </a:pPr>
            <a:r>
              <a:rPr lang="en-US" altLang="en-US" dirty="0" smtClean="0"/>
              <a:t>node</a:t>
            </a:r>
            <a:r>
              <a:rPr lang="zh-CN" altLang="en-US" dirty="0" smtClean="0"/>
              <a:t>目录下建立</a:t>
            </a:r>
            <a:r>
              <a:rPr lang="en-US" altLang="en-US" dirty="0" smtClean="0"/>
              <a:t>hello.js</a:t>
            </a:r>
            <a:r>
              <a:rPr lang="zh-CN" altLang="en-US" dirty="0" smtClean="0"/>
              <a:t>文件，然后在里面输入：</a:t>
            </a:r>
          </a:p>
          <a:p>
            <a:pPr>
              <a:lnSpc>
                <a:spcPct val="150000"/>
              </a:lnSpc>
            </a:pPr>
            <a:r>
              <a:rPr lang="en-US" altLang="en-US" dirty="0" err="1" smtClean="0"/>
              <a:t>var</a:t>
            </a:r>
            <a:r>
              <a:rPr lang="en-US" altLang="en-US" dirty="0" smtClean="0"/>
              <a:t> sys = require("sys"); </a:t>
            </a:r>
            <a:endParaRPr lang="zh-CN" altLang="en-US" dirty="0" smtClean="0"/>
          </a:p>
          <a:p>
            <a:pPr>
              <a:lnSpc>
                <a:spcPct val="150000"/>
              </a:lnSpc>
            </a:pPr>
            <a:r>
              <a:rPr lang="en-US" altLang="en-US" dirty="0" err="1" smtClean="0"/>
              <a:t>sys.puts</a:t>
            </a:r>
            <a:r>
              <a:rPr lang="en-US" altLang="en-US" dirty="0" smtClean="0"/>
              <a:t>("Hello world");</a:t>
            </a:r>
            <a:endParaRPr lang="zh-CN" altLang="en-US" dirty="0" smtClean="0"/>
          </a:p>
          <a:p>
            <a:pPr>
              <a:lnSpc>
                <a:spcPct val="150000"/>
              </a:lnSpc>
            </a:pPr>
            <a:r>
              <a:rPr lang="zh-CN" altLang="en-US" dirty="0" smtClean="0"/>
              <a:t>然后我们在命名台中输入命令</a:t>
            </a:r>
            <a:r>
              <a:rPr lang="en-US" altLang="en-US" dirty="0" smtClean="0"/>
              <a:t>node hello.js</a:t>
            </a:r>
            <a:r>
              <a:rPr lang="zh-CN" altLang="en-US" dirty="0" smtClean="0"/>
              <a:t>，就能看到命令控制台输出结果</a:t>
            </a:r>
            <a:r>
              <a:rPr lang="en-US" altLang="en-US" dirty="0" smtClean="0"/>
              <a:t>Hello world</a:t>
            </a:r>
            <a:r>
              <a:rPr lang="zh-CN" altLang="en-US" dirty="0" smtClean="0"/>
              <a:t>。</a:t>
            </a:r>
          </a:p>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normAutofit fontScale="92500" lnSpcReduction="20000"/>
          </a:bodyPr>
          <a:lstStyle/>
          <a:p>
            <a:endParaRPr lang="zh-CN" altLang="en-US" b="1" dirty="0" smtClean="0"/>
          </a:p>
          <a:p>
            <a:pPr>
              <a:lnSpc>
                <a:spcPct val="170000"/>
              </a:lnSpc>
            </a:pPr>
            <a:r>
              <a:rPr lang="en-US" altLang="zh-CN" sz="2900" dirty="0" err="1" smtClean="0"/>
              <a:t>var</a:t>
            </a:r>
            <a:r>
              <a:rPr lang="en-US" altLang="zh-CN" sz="2900" dirty="0" smtClean="0"/>
              <a:t> sys = require("sys"); </a:t>
            </a:r>
            <a:r>
              <a:rPr lang="zh-CN" altLang="en-US" sz="2900" dirty="0" smtClean="0"/>
              <a:t>如上代码加载</a:t>
            </a:r>
            <a:r>
              <a:rPr lang="en-US" altLang="zh-CN" sz="2900" dirty="0" smtClean="0"/>
              <a:t>sys</a:t>
            </a:r>
            <a:r>
              <a:rPr lang="zh-CN" altLang="en-US" sz="2900" dirty="0" smtClean="0"/>
              <a:t>模块，其中包含处理系统级任务的功能，如输出到终端。要使用一个模块中的一个函数，您必须通过存储模块的变量来调用它，在我们 的例子中</a:t>
            </a:r>
            <a:r>
              <a:rPr lang="en-US" altLang="zh-CN" sz="2900" dirty="0" smtClean="0"/>
              <a:t>sys</a:t>
            </a:r>
            <a:r>
              <a:rPr lang="zh-CN" altLang="en-US" sz="2900" dirty="0" smtClean="0"/>
              <a:t>就是这个变量。</a:t>
            </a:r>
          </a:p>
          <a:p>
            <a:pPr>
              <a:lnSpc>
                <a:spcPct val="170000"/>
              </a:lnSpc>
            </a:pPr>
            <a:r>
              <a:rPr lang="en-US" altLang="zh-CN" sz="2900" dirty="0" err="1" smtClean="0"/>
              <a:t>sys.puts</a:t>
            </a:r>
            <a:r>
              <a:rPr lang="en-US" altLang="zh-CN" sz="2900" dirty="0" smtClean="0"/>
              <a:t>("Hello World!"); </a:t>
            </a:r>
            <a:r>
              <a:rPr lang="zh-CN" altLang="en-US" sz="2900" dirty="0" smtClean="0"/>
              <a:t>使用</a:t>
            </a:r>
            <a:r>
              <a:rPr lang="en-US" altLang="zh-CN" sz="2900" dirty="0" smtClean="0"/>
              <a:t>node</a:t>
            </a:r>
            <a:r>
              <a:rPr lang="zh-CN" altLang="en-US" sz="2900" dirty="0" smtClean="0"/>
              <a:t>后跟</a:t>
            </a:r>
            <a:r>
              <a:rPr lang="en-US" altLang="zh-CN" sz="2900" dirty="0" smtClean="0"/>
              <a:t>JavaScript</a:t>
            </a:r>
            <a:r>
              <a:rPr lang="zh-CN" altLang="en-US" sz="2900" dirty="0" smtClean="0"/>
              <a:t>文件名就可执行这两条简单的命令。</a:t>
            </a:r>
          </a:p>
          <a:p>
            <a:pPr>
              <a:lnSpc>
                <a:spcPct val="170000"/>
              </a:lnSpc>
            </a:pPr>
            <a:r>
              <a:rPr lang="en-US" altLang="zh-CN" sz="2900" dirty="0" smtClean="0"/>
              <a:t>Node   Hello.js </a:t>
            </a:r>
            <a:r>
              <a:rPr lang="zh-CN" altLang="en-US" sz="2900" dirty="0" smtClean="0"/>
              <a:t>执行上面的命令将在终端上输出“</a:t>
            </a:r>
            <a:r>
              <a:rPr lang="en-US" altLang="zh-CN" sz="2900" dirty="0" smtClean="0"/>
              <a:t>Hello World</a:t>
            </a:r>
            <a:r>
              <a:rPr lang="zh-CN" altLang="en-US" sz="2900" dirty="0" smtClean="0"/>
              <a:t>！”。</a:t>
            </a:r>
          </a:p>
          <a:p>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331640" y="1052736"/>
            <a:ext cx="6624736" cy="50297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066130"/>
          </a:xfrm>
        </p:spPr>
        <p:txBody>
          <a:bodyPr>
            <a:normAutofit/>
          </a:bodyPr>
          <a:lstStyle/>
          <a:p>
            <a:r>
              <a:rPr lang="zh-CN" altLang="en-US" b="1" smtClean="0"/>
              <a:t>再次体验</a:t>
            </a:r>
            <a:r>
              <a:rPr lang="en-US" altLang="zh-CN" b="1" smtClean="0"/>
              <a:t>---</a:t>
            </a:r>
            <a:r>
              <a:rPr lang="en-US" altLang="zh-CN" b="1" dirty="0" smtClean="0"/>
              <a:t>Hello World</a:t>
            </a:r>
            <a:r>
              <a:rPr lang="zh-CN" altLang="en-US" b="1" dirty="0" smtClean="0"/>
              <a:t>！</a:t>
            </a:r>
            <a:endParaRPr lang="zh-CN" alt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187624" y="1772816"/>
            <a:ext cx="6480720" cy="3672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normAutofit/>
          </a:bodyPr>
          <a:lstStyle/>
          <a:p>
            <a:endParaRPr lang="en-US" altLang="zh-CN" sz="3700" dirty="0" smtClean="0"/>
          </a:p>
          <a:p>
            <a:r>
              <a:rPr lang="zh-CN" altLang="en-US" sz="2600" dirty="0" smtClean="0"/>
              <a:t>此脚本导入</a:t>
            </a:r>
            <a:r>
              <a:rPr lang="en-US" altLang="en-US" sz="2600" dirty="0" smtClean="0"/>
              <a:t>sys</a:t>
            </a:r>
            <a:r>
              <a:rPr lang="zh-CN" altLang="en-US" sz="2600" dirty="0" smtClean="0"/>
              <a:t>和</a:t>
            </a:r>
            <a:r>
              <a:rPr lang="en-US" altLang="en-US" sz="2600" dirty="0" smtClean="0"/>
              <a:t>http</a:t>
            </a:r>
            <a:r>
              <a:rPr lang="zh-CN" altLang="en-US" sz="2600" dirty="0" smtClean="0"/>
              <a:t>模 块，并创建了一个</a:t>
            </a:r>
            <a:r>
              <a:rPr lang="en-US" altLang="en-US" sz="2600" dirty="0" smtClean="0"/>
              <a:t>HTTP</a:t>
            </a:r>
            <a:r>
              <a:rPr lang="zh-CN" altLang="en-US" sz="2600" dirty="0" smtClean="0"/>
              <a:t>服务器。传递给</a:t>
            </a:r>
            <a:r>
              <a:rPr lang="en-US" altLang="en-US" sz="2600" dirty="0" err="1" smtClean="0"/>
              <a:t>http.createServer</a:t>
            </a:r>
            <a:r>
              <a:rPr lang="zh-CN" altLang="en-US" sz="2600" dirty="0" smtClean="0"/>
              <a:t>的匿名函数，将在每请求到来时被调用。服务器被创 建之后，它会监听端口</a:t>
            </a:r>
            <a:r>
              <a:rPr lang="en-US" altLang="zh-CN" sz="2600" dirty="0" smtClean="0"/>
              <a:t>8124</a:t>
            </a:r>
            <a:r>
              <a:rPr lang="zh-CN" altLang="en-US" sz="2600" dirty="0" smtClean="0"/>
              <a:t>。当请求到来时，我们首先发送包含内容类型和状态代码</a:t>
            </a:r>
            <a:r>
              <a:rPr lang="en-US" altLang="zh-CN" sz="2600" dirty="0" smtClean="0"/>
              <a:t>200</a:t>
            </a:r>
            <a:r>
              <a:rPr lang="zh-CN" altLang="en-US" sz="2600" dirty="0" smtClean="0"/>
              <a:t>（表示成功）的</a:t>
            </a:r>
            <a:r>
              <a:rPr lang="en-US" altLang="en-US" sz="2600" dirty="0" smtClean="0"/>
              <a:t>HTTP</a:t>
            </a:r>
            <a:r>
              <a:rPr lang="zh-CN" altLang="en-US" sz="2600" dirty="0" smtClean="0"/>
              <a:t>协议头。然后，发送“</a:t>
            </a:r>
            <a:r>
              <a:rPr lang="en-US" altLang="en-US" sz="2600" dirty="0" smtClean="0"/>
              <a:t>Hello World!”</a:t>
            </a:r>
            <a:r>
              <a:rPr lang="zh-CN" altLang="en-US" sz="2600" dirty="0" smtClean="0"/>
              <a:t>并关闭连接。您可能会注意到，必须显式的关闭连接。发送流数据到客户端后忘记关闭连接是个很常见的错误。如果你运行这个脚本，到</a:t>
            </a:r>
            <a:r>
              <a:rPr lang="en-US" altLang="en-US" sz="2600" dirty="0" smtClean="0"/>
              <a:t>http://localhost:8124/</a:t>
            </a:r>
            <a:r>
              <a:rPr lang="zh-CN" altLang="en-US" sz="2600" dirty="0" smtClean="0"/>
              <a:t>在 浏览器中，你将看到“</a:t>
            </a:r>
            <a:r>
              <a:rPr lang="en-US" altLang="en-US" sz="2600" dirty="0" smtClean="0"/>
              <a:t>Hello World!”</a:t>
            </a:r>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1981200" y="1484784"/>
            <a:ext cx="5759152" cy="36724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Nodejs</a:t>
            </a:r>
            <a:r>
              <a:rPr lang="zh-CN" altLang="en-US" dirty="0" smtClean="0"/>
              <a:t>常用的对象</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Buffers</a:t>
            </a:r>
            <a:r>
              <a:rPr lang="zh-CN" altLang="en-US" dirty="0" smtClean="0"/>
              <a:t>   提供了一些方法来创建、操作和接收二进制数据流。你可以通过</a:t>
            </a:r>
            <a:r>
              <a:rPr lang="en-US" altLang="zh-CN" dirty="0" smtClean="0"/>
              <a:t>request(‘buffer’).Buffer</a:t>
            </a:r>
            <a:r>
              <a:rPr lang="zh-CN" altLang="en-US" dirty="0" smtClean="0"/>
              <a:t> 来使用这个类。</a:t>
            </a:r>
            <a:endParaRPr lang="en-US" altLang="zh-CN" dirty="0" smtClean="0"/>
          </a:p>
          <a:p>
            <a:pPr>
              <a:lnSpc>
                <a:spcPct val="120000"/>
              </a:lnSpc>
            </a:pPr>
            <a:r>
              <a:rPr lang="en-US" altLang="zh-CN" dirty="0" smtClean="0"/>
              <a:t>Streams </a:t>
            </a:r>
            <a:r>
              <a:rPr lang="zh-CN" altLang="en-US" dirty="0" smtClean="0"/>
              <a:t>流  可以实现读、写。</a:t>
            </a:r>
          </a:p>
          <a:p>
            <a:pPr>
              <a:lnSpc>
                <a:spcPct val="120000"/>
              </a:lnSpc>
            </a:pPr>
            <a:r>
              <a:rPr lang="en-US" altLang="zh-CN" dirty="0" err="1" smtClean="0"/>
              <a:t>EventEmitter</a:t>
            </a:r>
            <a:r>
              <a:rPr lang="zh-CN" altLang="en-US" dirty="0" smtClean="0"/>
              <a:t>事件触发器 通过 调用</a:t>
            </a:r>
            <a:r>
              <a:rPr lang="en-US" altLang="zh-CN" dirty="0" smtClean="0"/>
              <a:t>request(‘events’).</a:t>
            </a:r>
            <a:r>
              <a:rPr lang="en-US" altLang="zh-CN" dirty="0" err="1" smtClean="0"/>
              <a:t>EventEmitter</a:t>
            </a:r>
            <a:r>
              <a:rPr lang="en-US" altLang="zh-CN" dirty="0" smtClean="0"/>
              <a:t>,</a:t>
            </a:r>
            <a:r>
              <a:rPr lang="zh-CN" altLang="en-US" dirty="0" smtClean="0"/>
              <a:t>就可以使用事件触发器</a:t>
            </a:r>
            <a:endParaRPr lang="en-US" altLang="zh-CN" dirty="0" smtClean="0"/>
          </a:p>
          <a:p>
            <a:pPr>
              <a:lnSpc>
                <a:spcPct val="120000"/>
              </a:lnSpc>
            </a:pPr>
            <a:r>
              <a:rPr lang="en-US" altLang="zh-CN" dirty="0" smtClean="0"/>
              <a:t>HTTP </a:t>
            </a:r>
            <a:r>
              <a:rPr lang="zh-CN" altLang="en-US" dirty="0" smtClean="0"/>
              <a:t>模块 使用</a:t>
            </a:r>
            <a:r>
              <a:rPr lang="en-US" altLang="zh-CN" dirty="0" smtClean="0"/>
              <a:t>Require(‘http’)</a:t>
            </a:r>
            <a:r>
              <a:rPr lang="zh-CN" altLang="en-US" dirty="0" smtClean="0"/>
              <a:t> 加载 </a:t>
            </a:r>
            <a:r>
              <a:rPr lang="en-US" altLang="zh-CN" dirty="0" smtClean="0"/>
              <a:t>http</a:t>
            </a:r>
            <a:r>
              <a:rPr lang="zh-CN" altLang="en-US" dirty="0" smtClean="0"/>
              <a:t>模块</a:t>
            </a:r>
            <a:endParaRPr lang="en-US" altLang="zh-CN" dirty="0" smtClean="0"/>
          </a:p>
          <a:p>
            <a:pPr>
              <a:lnSpc>
                <a:spcPct val="120000"/>
              </a:lnSpc>
            </a:pPr>
            <a:r>
              <a:rPr lang="en-US" altLang="zh-CN" dirty="0" smtClean="0"/>
              <a:t>Timers </a:t>
            </a:r>
            <a:r>
              <a:rPr lang="zh-CN" altLang="en-US" dirty="0" smtClean="0"/>
              <a:t>计时器</a:t>
            </a:r>
            <a:endParaRPr lang="en-US" altLang="zh-CN" dirty="0" smtClean="0"/>
          </a:p>
          <a:p>
            <a:pPr>
              <a:lnSpc>
                <a:spcPct val="120000"/>
              </a:lnSpc>
            </a:pPr>
            <a:r>
              <a:rPr lang="en-US" altLang="zh-CN" dirty="0" smtClean="0"/>
              <a:t> URL</a:t>
            </a:r>
            <a:r>
              <a:rPr lang="zh-CN" altLang="en-US" dirty="0" smtClean="0"/>
              <a:t>模块  用于解析</a:t>
            </a:r>
            <a:r>
              <a:rPr lang="en-US" altLang="zh-CN" dirty="0" smtClean="0"/>
              <a:t>URL</a:t>
            </a:r>
            <a:r>
              <a:rPr lang="zh-CN" altLang="en-US" dirty="0" smtClean="0"/>
              <a:t> ，你可以通过</a:t>
            </a:r>
            <a:r>
              <a:rPr lang="en-US" altLang="zh-CN" dirty="0" smtClean="0"/>
              <a:t>Require(‘</a:t>
            </a:r>
            <a:r>
              <a:rPr lang="en-US" altLang="zh-CN" dirty="0" err="1" smtClean="0"/>
              <a:t>url</a:t>
            </a:r>
            <a:r>
              <a:rPr lang="en-US" altLang="zh-CN" dirty="0" smtClean="0"/>
              <a:t>’)</a:t>
            </a:r>
            <a:r>
              <a:rPr lang="zh-CN" altLang="en-US" dirty="0" smtClean="0"/>
              <a:t> 来使用它。</a:t>
            </a:r>
            <a:endParaRPr lang="en-US" altLang="zh-CN" dirty="0" smtClean="0"/>
          </a:p>
          <a:p>
            <a:pPr>
              <a:lnSpc>
                <a:spcPct val="120000"/>
              </a:lnSpc>
              <a:buNone/>
            </a:pPr>
            <a:r>
              <a:rPr lang="en-US" altLang="zh-CN" dirty="0" smtClean="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916832"/>
            <a:ext cx="8229600" cy="4209331"/>
          </a:xfrm>
        </p:spPr>
        <p:txBody>
          <a:bodyPr/>
          <a:lstStyle/>
          <a:p>
            <a:r>
              <a:rPr lang="en-US" altLang="zh-CN" dirty="0" err="1" smtClean="0"/>
              <a:t>NodeJS</a:t>
            </a:r>
            <a:r>
              <a:rPr lang="zh-CN" altLang="en-US" dirty="0" smtClean="0"/>
              <a:t>介绍</a:t>
            </a:r>
            <a:endParaRPr lang="en-US" altLang="zh-CN" dirty="0" smtClean="0"/>
          </a:p>
          <a:p>
            <a:pPr>
              <a:buNone/>
            </a:pPr>
            <a:endParaRPr lang="en-US" altLang="zh-CN" dirty="0" smtClean="0"/>
          </a:p>
          <a:p>
            <a:r>
              <a:rPr lang="en-US" altLang="zh-CN" dirty="0" err="1" smtClean="0"/>
              <a:t>NodeJS</a:t>
            </a:r>
            <a:r>
              <a:rPr lang="zh-CN" altLang="en-US" dirty="0" smtClean="0"/>
              <a:t>的实现</a:t>
            </a:r>
            <a:endParaRPr lang="en-US" altLang="zh-CN" dirty="0" smtClean="0"/>
          </a:p>
          <a:p>
            <a:pPr>
              <a:buNone/>
            </a:pPr>
            <a:endParaRPr lang="en-US" altLang="zh-CN" dirty="0" smtClean="0"/>
          </a:p>
          <a:p>
            <a:r>
              <a:rPr lang="en-US" altLang="zh-CN" dirty="0" smtClean="0"/>
              <a:t>JavaScript</a:t>
            </a:r>
            <a:r>
              <a:rPr lang="zh-CN" altLang="en-US" dirty="0" smtClean="0"/>
              <a:t>的初探索</a:t>
            </a:r>
            <a:endParaRPr lang="en-US" altLang="zh-CN" dirty="0" smtClean="0"/>
          </a:p>
          <a:p>
            <a:endParaRPr lang="en-US" altLang="zh-CN" dirty="0" smtClean="0"/>
          </a:p>
          <a:p>
            <a:endParaRPr lang="zh-CN" altLang="en-US" dirty="0"/>
          </a:p>
        </p:txBody>
      </p:sp>
      <p:sp>
        <p:nvSpPr>
          <p:cNvPr id="4" name="标题 1"/>
          <p:cNvSpPr>
            <a:spLocks noGrp="1"/>
          </p:cNvSpPr>
          <p:nvPr>
            <p:ph type="title"/>
          </p:nvPr>
        </p:nvSpPr>
        <p:spPr>
          <a:xfrm>
            <a:off x="457200" y="274638"/>
            <a:ext cx="8229600" cy="1143000"/>
          </a:xfrm>
        </p:spPr>
        <p:txBody>
          <a:bodyPr/>
          <a:lstStyle/>
          <a:p>
            <a:r>
              <a:rPr lang="en-US" altLang="zh-CN" dirty="0" err="1" smtClean="0"/>
              <a:t>NodeJS</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94122"/>
          </a:xfrm>
        </p:spPr>
        <p:txBody>
          <a:bodyPr>
            <a:normAutofit/>
          </a:bodyPr>
          <a:lstStyle/>
          <a:p>
            <a:r>
              <a:rPr lang="en-US" altLang="zh-CN" dirty="0" err="1" smtClean="0"/>
              <a:t>NodeJS</a:t>
            </a:r>
            <a:r>
              <a:rPr lang="zh-CN" altLang="en-US" dirty="0" smtClean="0"/>
              <a:t>介绍</a:t>
            </a:r>
            <a:endParaRPr lang="zh-CN" altLang="en-US" dirty="0"/>
          </a:p>
        </p:txBody>
      </p:sp>
      <p:sp>
        <p:nvSpPr>
          <p:cNvPr id="3" name="内容占位符 2"/>
          <p:cNvSpPr>
            <a:spLocks noGrp="1"/>
          </p:cNvSpPr>
          <p:nvPr>
            <p:ph idx="1"/>
          </p:nvPr>
        </p:nvSpPr>
        <p:spPr>
          <a:xfrm>
            <a:off x="457200" y="1196752"/>
            <a:ext cx="8229600" cy="5256584"/>
          </a:xfrm>
        </p:spPr>
        <p:txBody>
          <a:bodyPr>
            <a:normAutofit fontScale="25000" lnSpcReduction="20000"/>
          </a:bodyPr>
          <a:lstStyle/>
          <a:p>
            <a:pPr>
              <a:lnSpc>
                <a:spcPct val="160000"/>
              </a:lnSpc>
            </a:pPr>
            <a:r>
              <a:rPr lang="zh-CN" altLang="en-US" sz="10800" b="1" dirty="0" smtClean="0"/>
              <a:t>一、什么是</a:t>
            </a:r>
            <a:r>
              <a:rPr lang="en-US" altLang="zh-CN" sz="10800" b="1" dirty="0" err="1" smtClean="0"/>
              <a:t>NodeJS</a:t>
            </a:r>
            <a:r>
              <a:rPr lang="zh-CN" altLang="en-US" sz="10800" b="1" dirty="0" smtClean="0"/>
              <a:t>？</a:t>
            </a:r>
            <a:r>
              <a:rPr lang="zh-CN" altLang="en-US" sz="10800" dirty="0" smtClean="0"/>
              <a:t/>
            </a:r>
            <a:br>
              <a:rPr lang="zh-CN" altLang="en-US" sz="10800" dirty="0" smtClean="0"/>
            </a:br>
            <a:r>
              <a:rPr lang="zh-CN" altLang="en-US" sz="9600" dirty="0" smtClean="0"/>
              <a:t>         第一眼看到这个词，估计你和我一样，以为它不过是一个</a:t>
            </a:r>
            <a:r>
              <a:rPr lang="en-US" altLang="zh-CN" sz="9600" dirty="0" smtClean="0"/>
              <a:t>JavaScript</a:t>
            </a:r>
            <a:r>
              <a:rPr lang="zh-CN" altLang="en-US" sz="9600" dirty="0" smtClean="0"/>
              <a:t>框架吧？其实不是的， </a:t>
            </a:r>
            <a:r>
              <a:rPr lang="en-US" altLang="zh-CN" sz="9600" dirty="0" err="1" smtClean="0"/>
              <a:t>NodeJS</a:t>
            </a:r>
            <a:r>
              <a:rPr lang="zh-CN" altLang="en-US" sz="9600" dirty="0" smtClean="0"/>
              <a:t>－－基于</a:t>
            </a:r>
            <a:r>
              <a:rPr lang="en-US" altLang="zh-CN" sz="9600" dirty="0" smtClean="0"/>
              <a:t>V8</a:t>
            </a:r>
            <a:r>
              <a:rPr lang="zh-CN" altLang="en-US" sz="9600" dirty="0" smtClean="0"/>
              <a:t>引擎的，使用事件驱动模型而不是复杂的多线程来获得可伸缩性，类似</a:t>
            </a:r>
            <a:r>
              <a:rPr lang="en-US" altLang="zh-CN" sz="9600" dirty="0" smtClean="0"/>
              <a:t>Ruby</a:t>
            </a:r>
            <a:r>
              <a:rPr lang="zh-CN" altLang="en-US" sz="9600" dirty="0" smtClean="0"/>
              <a:t>的</a:t>
            </a:r>
            <a:r>
              <a:rPr lang="en-US" altLang="zh-CN" sz="9600" dirty="0" err="1" smtClean="0"/>
              <a:t>EventMachine</a:t>
            </a:r>
            <a:r>
              <a:rPr lang="zh-CN" altLang="en-US" sz="9600" dirty="0" smtClean="0"/>
              <a:t>和</a:t>
            </a:r>
            <a:r>
              <a:rPr lang="en-US" altLang="zh-CN" sz="9600" dirty="0" smtClean="0"/>
              <a:t>Python</a:t>
            </a:r>
            <a:r>
              <a:rPr lang="zh-CN" altLang="en-US" sz="9600" dirty="0" smtClean="0"/>
              <a:t>的</a:t>
            </a:r>
            <a:r>
              <a:rPr lang="en-US" altLang="zh-CN" sz="9600" dirty="0" smtClean="0"/>
              <a:t>Twisted</a:t>
            </a:r>
            <a:r>
              <a:rPr lang="zh-CN" altLang="en-US" sz="9600" dirty="0" smtClean="0"/>
              <a:t>的轻量级</a:t>
            </a:r>
            <a:r>
              <a:rPr lang="en-US" altLang="zh-CN" sz="9600" dirty="0" err="1" smtClean="0"/>
              <a:t>WebServer</a:t>
            </a:r>
            <a:r>
              <a:rPr lang="zh-CN" altLang="en-US" sz="9600" dirty="0" smtClean="0"/>
              <a:t>。</a:t>
            </a:r>
            <a:br>
              <a:rPr lang="zh-CN" altLang="en-US" sz="9600" dirty="0" smtClean="0"/>
            </a:br>
            <a:r>
              <a:rPr lang="zh-CN" altLang="en-US" sz="9600" dirty="0" smtClean="0"/>
              <a:t>           是不是很有意思？嗯，如果这东东真的可用，那就是说，以后前端后端都可以都用</a:t>
            </a:r>
            <a:r>
              <a:rPr lang="en-US" altLang="zh-CN" sz="9600" dirty="0" smtClean="0"/>
              <a:t>JavaScript</a:t>
            </a:r>
            <a:r>
              <a:rPr lang="zh-CN" altLang="en-US" sz="9600" dirty="0" smtClean="0"/>
              <a:t>来编程了，这对于</a:t>
            </a:r>
            <a:r>
              <a:rPr lang="en-US" altLang="zh-CN" sz="9600" dirty="0" smtClean="0"/>
              <a:t>JS</a:t>
            </a:r>
            <a:r>
              <a:rPr lang="zh-CN" altLang="en-US" sz="9600" dirty="0" smtClean="0"/>
              <a:t>程序员来说，真是一个莫大的福音，因为你们可以翻身做后端了。</a:t>
            </a:r>
            <a:r>
              <a:rPr lang="zh-CN" altLang="en-US" sz="4900" dirty="0" smtClean="0"/>
              <a:t/>
            </a:r>
            <a:br>
              <a:rPr lang="zh-CN" altLang="en-US" sz="4900" dirty="0" smtClean="0"/>
            </a:br>
            <a:endParaRPr lang="zh-CN" altLang="en-US" sz="4900" dirty="0" smtClean="0"/>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normAutofit/>
          </a:bodyPr>
          <a:lstStyle/>
          <a:p>
            <a:pPr>
              <a:lnSpc>
                <a:spcPct val="90000"/>
              </a:lnSpc>
            </a:pPr>
            <a:r>
              <a:rPr lang="en-US" sz="2800" b="1" dirty="0" smtClean="0"/>
              <a:t>Node</a:t>
            </a:r>
            <a:r>
              <a:rPr lang="zh-CN" altLang="en-US" sz="2800" b="1" dirty="0" smtClean="0"/>
              <a:t>是一个</a:t>
            </a:r>
            <a:r>
              <a:rPr lang="en-US" sz="2800" b="1" dirty="0" err="1" smtClean="0"/>
              <a:t>Javascript</a:t>
            </a:r>
            <a:r>
              <a:rPr lang="zh-CN" altLang="en-US" sz="2800" b="1" dirty="0" smtClean="0"/>
              <a:t>运行环境</a:t>
            </a:r>
            <a:r>
              <a:rPr lang="en-US" sz="2800" b="1" dirty="0" smtClean="0"/>
              <a:t>(runtime)</a:t>
            </a:r>
            <a:r>
              <a:rPr lang="zh-CN" altLang="en-US" sz="2800" b="1" dirty="0" smtClean="0"/>
              <a:t>。</a:t>
            </a:r>
            <a:endParaRPr lang="en-US" altLang="zh-CN" sz="2800" b="1" dirty="0" smtClean="0"/>
          </a:p>
          <a:p>
            <a:pPr>
              <a:lnSpc>
                <a:spcPct val="150000"/>
              </a:lnSpc>
              <a:buNone/>
            </a:pPr>
            <a:r>
              <a:rPr lang="en-US" altLang="zh-CN" sz="2400" dirty="0" smtClean="0"/>
              <a:t>            </a:t>
            </a:r>
            <a:r>
              <a:rPr lang="zh-CN" altLang="en-US" sz="2400" dirty="0" smtClean="0"/>
              <a:t>实际上它是对</a:t>
            </a:r>
            <a:r>
              <a:rPr lang="en-US" altLang="en-US" sz="2400" dirty="0" smtClean="0"/>
              <a:t>Google </a:t>
            </a:r>
            <a:r>
              <a:rPr lang="en-US" altLang="en-US" sz="2400" dirty="0" smtClean="0">
                <a:hlinkClick r:id="rId2"/>
              </a:rPr>
              <a:t>V8</a:t>
            </a:r>
            <a:r>
              <a:rPr lang="zh-CN" altLang="en-US" sz="2400" dirty="0" smtClean="0"/>
              <a:t>引擎（应用于</a:t>
            </a:r>
            <a:r>
              <a:rPr lang="en-US" altLang="en-US" sz="2400" dirty="0" smtClean="0"/>
              <a:t>Google Chrome</a:t>
            </a:r>
            <a:r>
              <a:rPr lang="zh-CN" altLang="en-US" sz="2400" dirty="0" smtClean="0"/>
              <a:t>浏览器</a:t>
            </a:r>
            <a:r>
              <a:rPr lang="en-US" altLang="en-US" sz="2400" dirty="0" smtClean="0"/>
              <a:t>)</a:t>
            </a:r>
            <a:r>
              <a:rPr lang="zh-CN" altLang="en-US" sz="2400" dirty="0" smtClean="0"/>
              <a:t>进行了封装。</a:t>
            </a:r>
            <a:r>
              <a:rPr lang="en-US" altLang="en-US" sz="2400" dirty="0" smtClean="0"/>
              <a:t>V8</a:t>
            </a:r>
            <a:r>
              <a:rPr lang="zh-CN" altLang="en-US" sz="2400" dirty="0" smtClean="0"/>
              <a:t>引擎执行</a:t>
            </a:r>
            <a:r>
              <a:rPr lang="en-US" altLang="en-US" sz="2400" dirty="0" err="1" smtClean="0"/>
              <a:t>Javascript</a:t>
            </a:r>
            <a:r>
              <a:rPr lang="zh-CN" altLang="en-US" sz="2400" dirty="0" smtClean="0"/>
              <a:t>的速度非常快，性能非常好。</a:t>
            </a:r>
            <a:r>
              <a:rPr lang="en-US" altLang="en-US" sz="2400" dirty="0" smtClean="0"/>
              <a:t>Node</a:t>
            </a:r>
            <a:r>
              <a:rPr lang="zh-CN" altLang="en-US" sz="2400" dirty="0" smtClean="0"/>
              <a:t>对一些特殊用例进行了优化，提供了替代的</a:t>
            </a:r>
            <a:r>
              <a:rPr lang="en-US" altLang="en-US" sz="2400" dirty="0" smtClean="0"/>
              <a:t>API</a:t>
            </a:r>
            <a:r>
              <a:rPr lang="zh-CN" altLang="en-US" sz="2400" dirty="0" smtClean="0"/>
              <a:t>，使得</a:t>
            </a:r>
            <a:r>
              <a:rPr lang="en-US" altLang="en-US" sz="2400" dirty="0" smtClean="0"/>
              <a:t>V8</a:t>
            </a:r>
            <a:r>
              <a:rPr lang="zh-CN" altLang="en-US" sz="2400" dirty="0" smtClean="0"/>
              <a:t>在非浏览器环境下运行得更好。例如，在服务器环境中，处理二进制数据通常是必不可少的，但</a:t>
            </a:r>
            <a:r>
              <a:rPr lang="en-US" altLang="en-US" sz="2400" dirty="0" err="1" smtClean="0"/>
              <a:t>Javascript</a:t>
            </a:r>
            <a:r>
              <a:rPr lang="zh-CN" altLang="en-US" sz="2400" dirty="0" smtClean="0"/>
              <a:t>对此支持不足，因此，</a:t>
            </a:r>
            <a:r>
              <a:rPr lang="en-US" altLang="en-US" sz="2400" dirty="0" smtClean="0"/>
              <a:t>V8.Node</a:t>
            </a:r>
            <a:r>
              <a:rPr lang="zh-CN" altLang="en-US" sz="2400" dirty="0" smtClean="0"/>
              <a:t>增加了</a:t>
            </a:r>
            <a:r>
              <a:rPr lang="en-US" altLang="en-US" sz="2400" dirty="0" smtClean="0"/>
              <a:t>Buffer</a:t>
            </a:r>
            <a:r>
              <a:rPr lang="zh-CN" altLang="en-US" sz="2400" dirty="0" smtClean="0"/>
              <a:t>类，方便并且高效地处理二进制数据。因此，</a:t>
            </a:r>
            <a:r>
              <a:rPr lang="en-US" altLang="en-US" sz="2400" dirty="0" smtClean="0"/>
              <a:t>Node</a:t>
            </a:r>
            <a:r>
              <a:rPr lang="zh-CN" altLang="en-US" sz="2400" dirty="0" smtClean="0"/>
              <a:t>不仅仅简单的使用了</a:t>
            </a:r>
            <a:r>
              <a:rPr lang="en-US" altLang="en-US" sz="2400" dirty="0" smtClean="0"/>
              <a:t>V8,</a:t>
            </a:r>
            <a:r>
              <a:rPr lang="zh-CN" altLang="en-US" sz="2400" dirty="0" smtClean="0"/>
              <a:t>还对其进行了优化，使其在各环境下更加给力。</a:t>
            </a:r>
          </a:p>
          <a:p>
            <a:pPr>
              <a:buNone/>
            </a:pPr>
            <a:endParaRPr lang="zh-CN" alt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217443"/>
          </a:xfrm>
        </p:spPr>
        <p:txBody>
          <a:bodyPr>
            <a:normAutofit fontScale="70000" lnSpcReduction="20000"/>
          </a:bodyPr>
          <a:lstStyle/>
          <a:p>
            <a:r>
              <a:rPr lang="en-US" sz="4000" b="1" dirty="0" smtClean="0"/>
              <a:t>V8</a:t>
            </a:r>
            <a:r>
              <a:rPr lang="zh-CN" altLang="en-US" sz="4000" b="1" dirty="0" smtClean="0"/>
              <a:t>引擎本身使用了一些最新的编译技术</a:t>
            </a:r>
            <a:r>
              <a:rPr lang="zh-CN" altLang="en-US" sz="4000" dirty="0" smtClean="0"/>
              <a:t>。</a:t>
            </a:r>
            <a:endParaRPr lang="en-US" altLang="zh-CN" sz="4000" dirty="0" smtClean="0"/>
          </a:p>
          <a:p>
            <a:pPr>
              <a:lnSpc>
                <a:spcPct val="160000"/>
              </a:lnSpc>
              <a:buNone/>
            </a:pPr>
            <a:r>
              <a:rPr lang="en-US" altLang="zh-CN" dirty="0" smtClean="0"/>
              <a:t>           </a:t>
            </a:r>
            <a:r>
              <a:rPr lang="zh-CN" altLang="en-US" dirty="0" smtClean="0"/>
              <a:t>这使得用</a:t>
            </a:r>
            <a:r>
              <a:rPr lang="en-US" dirty="0" err="1" smtClean="0"/>
              <a:t>Javascript</a:t>
            </a:r>
            <a:r>
              <a:rPr lang="zh-CN" altLang="en-US" dirty="0" smtClean="0"/>
              <a:t>这类高级语言编写出来的代码与用</a:t>
            </a:r>
            <a:r>
              <a:rPr lang="en-US" dirty="0" smtClean="0"/>
              <a:t>C</a:t>
            </a:r>
            <a:r>
              <a:rPr lang="zh-CN" altLang="en-US" dirty="0" smtClean="0"/>
              <a:t>这类低级语言写出来的代码性能相差无几，却节省了开发成本。对性能的苛求是</a:t>
            </a:r>
            <a:r>
              <a:rPr lang="en-US" dirty="0" smtClean="0"/>
              <a:t>Node</a:t>
            </a:r>
            <a:r>
              <a:rPr lang="zh-CN" altLang="en-US" dirty="0" smtClean="0"/>
              <a:t>的一个关键因素。</a:t>
            </a:r>
            <a:r>
              <a:rPr lang="en-US" dirty="0" smtClean="0"/>
              <a:t> </a:t>
            </a:r>
            <a:r>
              <a:rPr lang="en-US" dirty="0" err="1" smtClean="0"/>
              <a:t>Javascript</a:t>
            </a:r>
            <a:r>
              <a:rPr lang="zh-CN" altLang="en-US" dirty="0" smtClean="0"/>
              <a:t>是一个事件驱动语言，</a:t>
            </a:r>
            <a:r>
              <a:rPr lang="en-US" dirty="0" smtClean="0"/>
              <a:t>Node</a:t>
            </a:r>
            <a:r>
              <a:rPr lang="zh-CN" altLang="en-US" dirty="0" smtClean="0"/>
              <a:t>利用了这个优点，编写出可扩展性高的服务器。</a:t>
            </a:r>
            <a:r>
              <a:rPr lang="en-US" dirty="0" smtClean="0"/>
              <a:t>Node</a:t>
            </a:r>
            <a:r>
              <a:rPr lang="zh-CN" altLang="en-US" dirty="0" smtClean="0"/>
              <a:t>采用了一个称为</a:t>
            </a:r>
            <a:r>
              <a:rPr lang="en-US" dirty="0" smtClean="0"/>
              <a:t>“</a:t>
            </a:r>
            <a:r>
              <a:rPr lang="zh-CN" altLang="en-US" dirty="0" smtClean="0"/>
              <a:t>事件循环</a:t>
            </a:r>
            <a:r>
              <a:rPr lang="en-US" dirty="0" smtClean="0"/>
              <a:t>(event loop</a:t>
            </a:r>
            <a:r>
              <a:rPr lang="zh-CN" altLang="en-US" dirty="0" smtClean="0"/>
              <a:t>）</a:t>
            </a:r>
            <a:r>
              <a:rPr lang="en-US" dirty="0" smtClean="0"/>
              <a:t>”</a:t>
            </a:r>
            <a:r>
              <a:rPr lang="zh-CN" altLang="en-US" dirty="0" smtClean="0"/>
              <a:t>的架构，使得编写可扩展性高的服务器变得既容易又安全。提高服务器性能的技巧有多种多样。</a:t>
            </a:r>
            <a:r>
              <a:rPr lang="en-US" dirty="0" smtClean="0"/>
              <a:t>Node</a:t>
            </a:r>
            <a:r>
              <a:rPr lang="zh-CN" altLang="en-US" dirty="0" smtClean="0"/>
              <a:t>选择了一种既能提高性能，又能减低开发复杂度的架构。这是一个非常重要的特性。并发编程通常很复杂且布满地雷。</a:t>
            </a:r>
            <a:r>
              <a:rPr lang="en-US" dirty="0" smtClean="0"/>
              <a:t>Node</a:t>
            </a:r>
            <a:r>
              <a:rPr lang="zh-CN" altLang="en-US" dirty="0" smtClean="0"/>
              <a:t>绕过了这些，但仍提供很好的性能。</a:t>
            </a:r>
          </a:p>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fontScale="55000" lnSpcReduction="20000"/>
          </a:bodyPr>
          <a:lstStyle/>
          <a:p>
            <a:pPr>
              <a:lnSpc>
                <a:spcPct val="170000"/>
              </a:lnSpc>
            </a:pPr>
            <a:r>
              <a:rPr lang="en-US" sz="4500" b="1" dirty="0" smtClean="0"/>
              <a:t>Node</a:t>
            </a:r>
            <a:r>
              <a:rPr lang="zh-CN" altLang="en-US" sz="4500" b="1" dirty="0" smtClean="0"/>
              <a:t>采用一系列</a:t>
            </a:r>
            <a:r>
              <a:rPr lang="en-US" sz="4500" b="1" dirty="0" smtClean="0"/>
              <a:t>“</a:t>
            </a:r>
            <a:r>
              <a:rPr lang="zh-CN" altLang="en-US" sz="4500" b="1" dirty="0" smtClean="0"/>
              <a:t>非阻塞</a:t>
            </a:r>
            <a:r>
              <a:rPr lang="en-US" sz="4500" b="1" dirty="0" smtClean="0"/>
              <a:t>”</a:t>
            </a:r>
            <a:r>
              <a:rPr lang="zh-CN" altLang="en-US" sz="4500" b="1" dirty="0" smtClean="0"/>
              <a:t>库来支持事件循环的方式</a:t>
            </a:r>
            <a:r>
              <a:rPr lang="zh-CN" altLang="en-US" sz="4500" dirty="0" smtClean="0"/>
              <a:t>。</a:t>
            </a:r>
            <a:endParaRPr lang="en-US" altLang="zh-CN" sz="4500" dirty="0" smtClean="0"/>
          </a:p>
          <a:p>
            <a:pPr>
              <a:lnSpc>
                <a:spcPct val="170000"/>
              </a:lnSpc>
            </a:pPr>
            <a:r>
              <a:rPr lang="en-US" altLang="zh-CN" dirty="0" smtClean="0"/>
              <a:t>       </a:t>
            </a:r>
            <a:r>
              <a:rPr lang="zh-CN" altLang="en-US" dirty="0" smtClean="0"/>
              <a:t>本质上就是为文件系统、数据库之类的资源提供接口。当你向文件系统发送一个请求时，无需等待硬盘（寻址并检索文件），硬盘准备好的时候非阻塞接口会通知</a:t>
            </a:r>
            <a:r>
              <a:rPr lang="en-US" dirty="0" smtClean="0"/>
              <a:t>Node</a:t>
            </a:r>
            <a:r>
              <a:rPr lang="zh-CN" altLang="en-US" dirty="0" smtClean="0"/>
              <a:t>。该模型以可扩展的方式简化了对慢资源的访问，直观，易懂。尤其是对于熟悉</a:t>
            </a:r>
            <a:r>
              <a:rPr lang="en-US" dirty="0" err="1" smtClean="0"/>
              <a:t>onmouseover</a:t>
            </a:r>
            <a:r>
              <a:rPr lang="zh-CN" altLang="en-US" dirty="0" smtClean="0"/>
              <a:t>、</a:t>
            </a:r>
            <a:r>
              <a:rPr lang="en-US" dirty="0" err="1" smtClean="0"/>
              <a:t>onclick</a:t>
            </a:r>
            <a:r>
              <a:rPr lang="zh-CN" altLang="en-US" dirty="0" smtClean="0"/>
              <a:t>等</a:t>
            </a:r>
            <a:r>
              <a:rPr lang="en-US" dirty="0" smtClean="0"/>
              <a:t>DOM</a:t>
            </a:r>
            <a:r>
              <a:rPr lang="zh-CN" altLang="en-US" dirty="0" smtClean="0"/>
              <a:t>事件的用户，更有一种似曾相识的感觉。</a:t>
            </a:r>
          </a:p>
          <a:p>
            <a:pPr>
              <a:lnSpc>
                <a:spcPct val="170000"/>
              </a:lnSpc>
            </a:pPr>
            <a:r>
              <a:rPr lang="zh-CN" altLang="en-US" dirty="0" smtClean="0"/>
              <a:t>  虽然让</a:t>
            </a:r>
            <a:r>
              <a:rPr lang="en-US" dirty="0" err="1" smtClean="0"/>
              <a:t>Javascript</a:t>
            </a:r>
            <a:r>
              <a:rPr lang="zh-CN" altLang="en-US" dirty="0" smtClean="0"/>
              <a:t>运行于服务器端不是</a:t>
            </a:r>
            <a:r>
              <a:rPr lang="en-US" dirty="0" smtClean="0"/>
              <a:t>Node</a:t>
            </a:r>
            <a:r>
              <a:rPr lang="zh-CN" altLang="en-US" dirty="0" smtClean="0"/>
              <a:t>的独特之处，但却是其一强大功能。不得不承认，浏览器环境限制了我们选择编程语言的自由。任何服务器与日益复杂的浏览器客户端应用程序间共享代码的愿望只能通过</a:t>
            </a:r>
            <a:r>
              <a:rPr lang="en-US" dirty="0" err="1" smtClean="0"/>
              <a:t>Javascript</a:t>
            </a:r>
            <a:r>
              <a:rPr lang="zh-CN" altLang="en-US" dirty="0" smtClean="0"/>
              <a:t>来实现。虽然还存在其他一些支持</a:t>
            </a:r>
            <a:r>
              <a:rPr lang="en-US" dirty="0" err="1" smtClean="0"/>
              <a:t>Javascript</a:t>
            </a:r>
            <a:r>
              <a:rPr lang="zh-CN" altLang="en-US" dirty="0" smtClean="0"/>
              <a:t>在服务器端运行的平台，但因为上述特性，</a:t>
            </a:r>
            <a:r>
              <a:rPr lang="en-US" dirty="0" smtClean="0"/>
              <a:t>Node</a:t>
            </a:r>
            <a:r>
              <a:rPr lang="zh-CN" altLang="en-US" dirty="0" smtClean="0"/>
              <a:t>发展迅猛，成为事实上的平台。</a:t>
            </a:r>
          </a:p>
          <a:p>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133474" y="1844824"/>
            <a:ext cx="7326957" cy="3816424"/>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t>NodeJS</a:t>
            </a:r>
            <a:r>
              <a:rPr lang="zh-CN" altLang="en-US" dirty="0" smtClean="0"/>
              <a:t>实现</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1144</Words>
  <Application>Microsoft Office PowerPoint</Application>
  <PresentationFormat>全屏显示(4:3)</PresentationFormat>
  <Paragraphs>79</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Node.js实践</vt:lpstr>
      <vt:lpstr>幻灯片 2</vt:lpstr>
      <vt:lpstr>幻灯片 3</vt:lpstr>
      <vt:lpstr>NodeJS</vt:lpstr>
      <vt:lpstr>NodeJS介绍</vt:lpstr>
      <vt:lpstr>幻灯片 6</vt:lpstr>
      <vt:lpstr>幻灯片 7</vt:lpstr>
      <vt:lpstr>幻灯片 8</vt:lpstr>
      <vt:lpstr>NodeJS实现</vt:lpstr>
      <vt:lpstr>幻灯片 10</vt:lpstr>
      <vt:lpstr>单线程的性能优势</vt:lpstr>
      <vt:lpstr>幻灯片 12</vt:lpstr>
      <vt:lpstr>非阻塞的性能优势</vt:lpstr>
      <vt:lpstr>幻灯片 14</vt:lpstr>
      <vt:lpstr>幻灯片 15</vt:lpstr>
      <vt:lpstr>让人垂涎的长连接</vt:lpstr>
      <vt:lpstr>单线程的先天不足</vt:lpstr>
      <vt:lpstr>NodeJS的取舍</vt:lpstr>
      <vt:lpstr>JavaScript语言解释器</vt:lpstr>
      <vt:lpstr>NodeJS的选择</vt:lpstr>
      <vt:lpstr>NodeJS的事件驱动</vt:lpstr>
      <vt:lpstr>幻灯片 22</vt:lpstr>
      <vt:lpstr>幻灯片 23</vt:lpstr>
      <vt:lpstr>NodeJS带来了…</vt:lpstr>
      <vt:lpstr>幻灯片 25</vt:lpstr>
      <vt:lpstr>NodeJS初探索</vt:lpstr>
      <vt:lpstr> 初次试用---Hello World！ </vt:lpstr>
      <vt:lpstr>幻灯片 28</vt:lpstr>
      <vt:lpstr>幻灯片 29</vt:lpstr>
      <vt:lpstr>再次体验---Hello World！</vt:lpstr>
      <vt:lpstr>幻灯片 31</vt:lpstr>
      <vt:lpstr>幻灯片 32</vt:lpstr>
      <vt:lpstr>Nodejs常用的对象</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Node.js实践</dc:title>
  <cp:lastModifiedBy>liyuandong</cp:lastModifiedBy>
  <cp:revision>120</cp:revision>
  <dcterms:modified xsi:type="dcterms:W3CDTF">2011-05-28T04:30:57Z</dcterms:modified>
</cp:coreProperties>
</file>